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sldIdLst>
    <p:sldId id="256" r:id="rId2"/>
    <p:sldId id="257" r:id="rId3"/>
    <p:sldId id="258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9" r:id="rId15"/>
    <p:sldId id="300" r:id="rId16"/>
    <p:sldId id="301" r:id="rId17"/>
    <p:sldId id="302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F910F-7C6D-4050-87C3-E5F5995113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A7E9-DB5F-475A-83ED-1A6F97EB5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D842A-8B71-439C-9033-F2F028A18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086E304-0328-422B-85F1-66EF7E9093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9C4C0017-5D77-4556-A77F-8ADDF841A6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7E5E3-A78B-43CF-B3D8-9B84447DD3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4A8F-A33F-428E-99B2-43412830EE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CCAAB-D273-4E2F-A576-026AAFFE9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B90D0-0FD2-4424-AA68-E26A2CB25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5CCC-A2D9-4B1C-A5B9-904E6E664A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ECA8-3765-4BBB-8C8E-49A2B4E223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B2B0-000C-43B6-AA7F-A26B2F600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0E4219B-005A-4DAE-AB35-3DC77F6BBB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1B654E-8134-4F22-9582-2F3CCCF1946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images.yandex.ru/#!/yandsearch?text=&#1092;&#1072;&#1103;&#1085;&#1089;&amp;fp=0&amp;pos=12&amp;uinfo=ww-1349-wh-643-fw-1124-fh-448-pd-1&amp;rpt=simage&amp;img_url=http%3A%2F%2Fvasnecov.ru%2Fcms.ashx%3Freq%3DImage%26imageid%3D5e1f16aa-d437-4b32-86f2-ed00af358889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2285992"/>
            <a:ext cx="7772400" cy="17367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Современное выставочное искусство</a:t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Урок ИЗО </a:t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5 класс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9124" y="5429264"/>
            <a:ext cx="4500594" cy="78581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Автор: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</a:rPr>
              <a:t>Енизеркина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 Ольга Сергеевна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Учитель искусства 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МБОУ «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</a:rPr>
              <a:t>Аксубаевская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 СОШ№2»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Художественное стекло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2285992"/>
            <a:ext cx="3500399" cy="309563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	</a:t>
            </a:r>
            <a:r>
              <a:rPr lang="ru-RU" sz="2000" dirty="0" smtClean="0"/>
              <a:t>	</a:t>
            </a:r>
            <a:r>
              <a:rPr lang="ru-RU" sz="1800" dirty="0" smtClean="0"/>
              <a:t>Изделия из стекла  очень живо реагируют на свет, высвечивая глубину, отражая все цвета радуги. Работа художника – стекольщика необычайно сложна. Она требует высокого мастерства, чувства материала. </a:t>
            </a:r>
            <a:endParaRPr lang="ru-RU" sz="1800" dirty="0"/>
          </a:p>
        </p:txBody>
      </p:sp>
      <p:pic>
        <p:nvPicPr>
          <p:cNvPr id="6" name="Содержимое 5" descr="55TBOMjcCMWohG73cOz6wG7zihh0u8[1]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14810" y="1999146"/>
            <a:ext cx="4630741" cy="3474969"/>
          </a:xfrm>
        </p:spPr>
      </p:pic>
    </p:spTree>
  </p:cSld>
  <p:clrMapOvr>
    <a:masterClrMapping/>
  </p:clrMapOvr>
  <p:transition spd="med">
    <p:wipe dir="u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Художественное стекло</a:t>
            </a:r>
            <a:endParaRPr lang="ru-RU" dirty="0"/>
          </a:p>
        </p:txBody>
      </p:sp>
      <p:pic>
        <p:nvPicPr>
          <p:cNvPr id="6" name="Содержимое 5" descr="Female-accessories-natural-crystal-tourmaline-pendant-rose-gold-flower-basket.jpg_350x350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0" y="1142984"/>
            <a:ext cx="4429156" cy="5000660"/>
          </a:xfrm>
        </p:spPr>
      </p:pic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685800" y="2214554"/>
            <a:ext cx="1600184" cy="571504"/>
          </a:xfrm>
        </p:spPr>
        <p:txBody>
          <a:bodyPr>
            <a:normAutofit/>
          </a:bodyPr>
          <a:lstStyle/>
          <a:p>
            <a:r>
              <a:rPr lang="ru-RU" dirty="0" smtClean="0"/>
              <a:t>Подвеска</a:t>
            </a:r>
            <a:endParaRPr lang="ru-RU" dirty="0"/>
          </a:p>
        </p:txBody>
      </p:sp>
    </p:spTree>
  </p:cSld>
  <p:clrMapOvr>
    <a:masterClrMapping/>
  </p:clrMapOvr>
  <p:transition>
    <p:fad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7158" y="285728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tx2"/>
                </a:solidFill>
                <a:latin typeface="+mj-lt"/>
              </a:rPr>
              <a:t>Гутное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 стекло - выдувное стекло, получаемое ручным способом</a:t>
            </a:r>
            <a:endParaRPr lang="ru-RU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6472254" cy="7960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Стекло</a:t>
            </a:r>
            <a:endParaRPr lang="ru-RU" dirty="0"/>
          </a:p>
        </p:txBody>
      </p:sp>
      <p:pic>
        <p:nvPicPr>
          <p:cNvPr id="11" name="Содержимое 10" descr="dd49fe512326a62969a6eccfa34cf6cebc81d6110861451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214554"/>
            <a:ext cx="4038600" cy="3720442"/>
          </a:xfrm>
        </p:spPr>
      </p:pic>
      <p:pic>
        <p:nvPicPr>
          <p:cNvPr id="10" name="Содержимое 9" descr="ads_16179[1]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95900" y="1571612"/>
            <a:ext cx="3848100" cy="4395007"/>
          </a:xfrm>
        </p:spPr>
      </p:pic>
    </p:spTree>
  </p:cSld>
  <p:clrMapOvr>
    <a:masterClrMapping/>
  </p:clrMapOvr>
  <p:transition>
    <p:split orient="vert" dir="in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Гобелен – это художественно исполненный  тканый ковер для украшения стены.</a:t>
            </a:r>
            <a:endParaRPr lang="ru-RU" sz="2400" dirty="0"/>
          </a:p>
        </p:txBody>
      </p:sp>
      <p:pic>
        <p:nvPicPr>
          <p:cNvPr id="11" name="Содержимое 10" descr="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1857364"/>
            <a:ext cx="3571900" cy="3571900"/>
          </a:xfrm>
        </p:spPr>
      </p:pic>
      <p:pic>
        <p:nvPicPr>
          <p:cNvPr id="10" name="Содержимое 9" descr="kartina_porogi_g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1571612"/>
            <a:ext cx="4495800" cy="4429156"/>
          </a:xfrm>
        </p:spPr>
      </p:pic>
      <p:sp>
        <p:nvSpPr>
          <p:cNvPr id="9" name="Прямоугольник 8"/>
          <p:cNvSpPr/>
          <p:nvPr/>
        </p:nvSpPr>
        <p:spPr>
          <a:xfrm>
            <a:off x="357158" y="5572140"/>
            <a:ext cx="3520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Создается за ткацким станком.</a:t>
            </a:r>
            <a:endParaRPr lang="ru-RU" dirty="0"/>
          </a:p>
        </p:txBody>
      </p:sp>
    </p:spTree>
  </p:cSld>
  <p:clrMapOvr>
    <a:masterClrMapping/>
  </p:clrMapOvr>
  <p:transition>
    <p:pull dir="ld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+mn-lt"/>
              </a:rPr>
              <a:t>Батик- техника росписи тканей, многоцветная ткань, рисунок на которую наносится ручным способом.</a:t>
            </a:r>
            <a:endParaRPr lang="ru-RU" sz="24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8" y="2714620"/>
            <a:ext cx="3927475" cy="2309818"/>
          </a:xfrm>
        </p:spPr>
        <p:txBody>
          <a:bodyPr/>
          <a:lstStyle/>
          <a:p>
            <a:r>
              <a:rPr lang="ru-RU" dirty="0" smtClean="0"/>
              <a:t>Холодный батик -  </a:t>
            </a:r>
            <a:r>
              <a:rPr lang="ru-RU" sz="2000" dirty="0" smtClean="0"/>
              <a:t>рисунок выполняется по ткани специальным составом (резервом) при помощи стеклянных трубочек. </a:t>
            </a:r>
            <a:endParaRPr lang="ru-RU" sz="2000" dirty="0"/>
          </a:p>
        </p:txBody>
      </p:sp>
      <p:pic>
        <p:nvPicPr>
          <p:cNvPr id="6" name="Содержимое 5" descr="0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96936" y="1928802"/>
            <a:ext cx="4175129" cy="4071966"/>
          </a:xfrm>
        </p:spPr>
      </p:pic>
    </p:spTree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85728"/>
            <a:ext cx="8142317" cy="64294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Горячий батик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15140" y="2571744"/>
            <a:ext cx="24288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600" dirty="0" smtClean="0"/>
              <a:t>Растопленный воск наносится на ткань точно по рисунку, и постепенно им покрывают все цвета в соответствии с рисунком (от светлого к темному).</a:t>
            </a:r>
            <a:endParaRPr lang="ru-RU" sz="1600" dirty="0"/>
          </a:p>
        </p:txBody>
      </p:sp>
      <p:pic>
        <p:nvPicPr>
          <p:cNvPr id="7" name="Содержимое 6" descr="1251223388_1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785926"/>
            <a:ext cx="5734064" cy="4000527"/>
          </a:xfrm>
        </p:spPr>
      </p:pic>
    </p:spTree>
  </p:cSld>
  <p:clrMapOvr>
    <a:masterClrMapping/>
  </p:clrMapOvr>
  <p:transition>
    <p:wipe dir="r"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Узелковый батик</a:t>
            </a:r>
            <a:endParaRPr lang="ru-RU" dirty="0"/>
          </a:p>
        </p:txBody>
      </p:sp>
      <p:pic>
        <p:nvPicPr>
          <p:cNvPr id="6" name="Содержимое 5" descr="i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2066" y="2291534"/>
            <a:ext cx="3440071" cy="4566466"/>
          </a:xfrm>
        </p:spPr>
      </p:pic>
      <p:pic>
        <p:nvPicPr>
          <p:cNvPr id="8" name="Содержимое 7" descr="n10927-0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047749" y="2000240"/>
            <a:ext cx="3714776" cy="3714776"/>
          </a:xfrm>
        </p:spPr>
      </p:pic>
    </p:spTree>
  </p:cSld>
  <p:clrMapOvr>
    <a:masterClrMapping/>
  </p:clrMapOvr>
  <p:transition>
    <p:wipe dir="u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57166"/>
            <a:ext cx="8377270" cy="4191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В отличие от предметов массового производства авторские вещи всегда неповторимы. Они сохраняют творческую индивидуальность и становятся продолжением личности художника.</a:t>
            </a:r>
          </a:p>
          <a:p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zoom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84195"/>
          </a:xfrm>
        </p:spPr>
        <p:txBody>
          <a:bodyPr/>
          <a:lstStyle/>
          <a:p>
            <a:pPr algn="ctr"/>
            <a:r>
              <a:rPr lang="ru-RU" sz="1800" dirty="0"/>
              <a:t>Литература 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85786" y="857232"/>
            <a:ext cx="8007350" cy="4191000"/>
          </a:xfrm>
        </p:spPr>
        <p:txBody>
          <a:bodyPr/>
          <a:lstStyle/>
          <a:p>
            <a:r>
              <a:rPr lang="ru-RU" sz="1400" dirty="0" smtClean="0"/>
              <a:t>Горяева Н. А. Изобразительное искусство. Декоративно-прикладное искусство в жизни </a:t>
            </a:r>
            <a:r>
              <a:rPr lang="ru-RU" sz="1400" dirty="0" err="1" smtClean="0"/>
              <a:t>человеа</a:t>
            </a:r>
            <a:r>
              <a:rPr lang="ru-RU" sz="1400" dirty="0" smtClean="0"/>
              <a:t>. 5 класс: учеб. для общеобразовательных учреждений. – </a:t>
            </a:r>
            <a:r>
              <a:rPr lang="ru-RU" sz="1400" dirty="0" err="1" smtClean="0"/>
              <a:t>М.:Просвещение</a:t>
            </a:r>
            <a:r>
              <a:rPr lang="ru-RU" sz="1400" dirty="0" smtClean="0"/>
              <a:t>, 2011. – 192 с.</a:t>
            </a:r>
            <a:endParaRPr lang="ru-RU" sz="1400" dirty="0"/>
          </a:p>
          <a:p>
            <a:r>
              <a:rPr lang="ru-RU" sz="1400" dirty="0" smtClean="0"/>
              <a:t>Поисковая система  </a:t>
            </a:r>
            <a:r>
              <a:rPr lang="ru-RU" sz="1400" dirty="0" err="1" smtClean="0"/>
              <a:t>яндекс</a:t>
            </a:r>
            <a:r>
              <a:rPr lang="ru-RU" sz="1400" dirty="0" smtClean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ransition>
    <p:newsflash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ru-RU" sz="2400" dirty="0"/>
              <a:t>	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Выставочное искусство - авторские художественные произведения, в которых наиболее ярко проявлена творческая индивидуальность профессионального художника, в единственном экземпляре.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	Художник-прикладник свободен в осуществлении творческих замыслов. Он экспериментирует с материалом, формой, цветом, создавая каждый раз что-то новое.</a:t>
            </a:r>
          </a:p>
          <a:p>
            <a:pPr>
              <a:buNone/>
            </a:pP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	Современное декоративно-прикладное искусство очень разнообразно – это керамика, стекло, металл, гобелен, батик, мода и многое другое.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285720" y="428604"/>
            <a:ext cx="8715436" cy="1470013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>Керамика – это изделия из цветной обожженной глины. </a:t>
            </a:r>
            <a:endParaRPr lang="ru-RU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571472" y="1785926"/>
            <a:ext cx="8001056" cy="373857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	</a:t>
            </a:r>
            <a:r>
              <a:rPr lang="ru-RU" dirty="0" smtClean="0">
                <a:solidFill>
                  <a:srgbClr val="7030A0"/>
                </a:solidFill>
              </a:rPr>
              <a:t>	</a:t>
            </a:r>
            <a:r>
              <a:rPr lang="ru-RU" sz="2400" dirty="0" smtClean="0">
                <a:solidFill>
                  <a:srgbClr val="7030A0"/>
                </a:solidFill>
                <a:effectLst/>
              </a:rPr>
              <a:t>В </a:t>
            </a:r>
            <a:r>
              <a:rPr lang="ru-RU" sz="2400" dirty="0">
                <a:solidFill>
                  <a:srgbClr val="7030A0"/>
                </a:solidFill>
                <a:effectLst/>
              </a:rPr>
              <a:t>зависимости от строения различают </a:t>
            </a:r>
            <a:r>
              <a:rPr lang="ru-RU" sz="2400" i="1" dirty="0">
                <a:solidFill>
                  <a:srgbClr val="7030A0"/>
                </a:solidFill>
                <a:effectLst/>
              </a:rPr>
              <a:t>тонкую керамику </a:t>
            </a:r>
            <a:r>
              <a:rPr lang="ru-RU" sz="2400" dirty="0">
                <a:solidFill>
                  <a:srgbClr val="7030A0"/>
                </a:solidFill>
                <a:effectLst/>
              </a:rPr>
              <a:t>(черепок стекловидный или мелкозернистый) и </a:t>
            </a:r>
            <a:r>
              <a:rPr lang="ru-RU" sz="2400" i="1" dirty="0">
                <a:solidFill>
                  <a:srgbClr val="7030A0"/>
                </a:solidFill>
                <a:effectLst/>
              </a:rPr>
              <a:t>грубую</a:t>
            </a:r>
            <a:r>
              <a:rPr lang="ru-RU" sz="2400" dirty="0">
                <a:solidFill>
                  <a:srgbClr val="7030A0"/>
                </a:solidFill>
                <a:effectLst/>
              </a:rPr>
              <a:t> (черепок крупнозернистый). Основные виды тонкой керамики — </a:t>
            </a:r>
            <a:r>
              <a:rPr lang="ru-RU" sz="2400" i="1" dirty="0">
                <a:solidFill>
                  <a:srgbClr val="7030A0"/>
                </a:solidFill>
                <a:effectLst/>
              </a:rPr>
              <a:t>фарфор, полуфарфор, фаянс, майолика.</a:t>
            </a:r>
            <a:r>
              <a:rPr lang="ru-RU" sz="2400" dirty="0">
                <a:solidFill>
                  <a:srgbClr val="7030A0"/>
                </a:solidFill>
                <a:effectLst/>
              </a:rPr>
              <a:t> Основной вид грубой керамики — </a:t>
            </a:r>
            <a:r>
              <a:rPr lang="ru-RU" sz="2400" i="1" dirty="0">
                <a:solidFill>
                  <a:srgbClr val="7030A0"/>
                </a:solidFill>
                <a:effectLst/>
              </a:rPr>
              <a:t>гончарная </a:t>
            </a:r>
            <a:r>
              <a:rPr lang="ru-RU" sz="2400" i="1" dirty="0" smtClean="0">
                <a:solidFill>
                  <a:srgbClr val="7030A0"/>
                </a:solidFill>
                <a:effectLst/>
              </a:rPr>
              <a:t>керамика</a:t>
            </a:r>
            <a:r>
              <a:rPr lang="ru-RU" sz="2400" dirty="0" smtClean="0">
                <a:solidFill>
                  <a:srgbClr val="7030A0"/>
                </a:solidFill>
                <a:effectLst/>
              </a:rPr>
              <a:t>. </a:t>
            </a:r>
          </a:p>
          <a:p>
            <a:pPr>
              <a:buNone/>
            </a:pPr>
            <a:r>
              <a:rPr lang="ru-RU" sz="2400" dirty="0">
                <a:solidFill>
                  <a:srgbClr val="7030A0"/>
                </a:solidFill>
                <a:effectLst/>
              </a:rPr>
              <a:t>	</a:t>
            </a:r>
            <a:r>
              <a:rPr lang="ru-RU" sz="2400" dirty="0" smtClean="0">
                <a:solidFill>
                  <a:srgbClr val="7030A0"/>
                </a:solidFill>
                <a:effectLst/>
              </a:rPr>
              <a:t>	В современном  декоративном искусстве керамику применяют в оформлении помещений, раскрывают новые пластические возможности материала, создают новые оригинальные формы и целые композиции. </a:t>
            </a:r>
            <a:endParaRPr lang="ru-RU" sz="2400" dirty="0"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572428" cy="1143000"/>
          </a:xfrm>
        </p:spPr>
        <p:txBody>
          <a:bodyPr/>
          <a:lstStyle/>
          <a:p>
            <a:r>
              <a:rPr lang="ru-RU" dirty="0" smtClean="0"/>
              <a:t>              Фарфор</a:t>
            </a:r>
            <a:endParaRPr lang="ru-RU" dirty="0"/>
          </a:p>
        </p:txBody>
      </p:sp>
      <p:pic>
        <p:nvPicPr>
          <p:cNvPr id="10" name="Содержимое 9" descr="foto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  <p:pic>
        <p:nvPicPr>
          <p:cNvPr id="11" name="Содержимое 10" descr="jhzu92r64itmw6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97112" y="1920875"/>
            <a:ext cx="3540776" cy="4433888"/>
          </a:xfrm>
        </p:spPr>
      </p:pic>
    </p:spTree>
  </p:cSld>
  <p:clrMapOvr>
    <a:masterClrMapping/>
  </p:clrMapOvr>
  <p:transition>
    <p:strips dir="rd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Фаянс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04551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13792" y="1920875"/>
            <a:ext cx="3325416" cy="4433888"/>
          </a:xfrm>
        </p:spPr>
      </p:pic>
      <p:pic>
        <p:nvPicPr>
          <p:cNvPr id="15" name="Содержимое 14" descr="120915211812[1]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86375" y="1933570"/>
            <a:ext cx="3043238" cy="4059248"/>
          </a:xfrm>
        </p:spPr>
      </p:pic>
      <p:sp>
        <p:nvSpPr>
          <p:cNvPr id="20483" name="Rectangle 3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4" name="Rectangle 4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5" name="Rectangle 5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7" name="Rectangle 7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9" name="Rectangle 9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0" name="Rectangle 10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checker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Майолика</a:t>
            </a:r>
            <a:endParaRPr lang="ru-RU" dirty="0"/>
          </a:p>
        </p:txBody>
      </p:sp>
      <p:pic>
        <p:nvPicPr>
          <p:cNvPr id="13" name="Содержимое 12" descr="1314371968_31af0123e041t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428868"/>
            <a:ext cx="4038600" cy="3143272"/>
          </a:xfrm>
        </p:spPr>
      </p:pic>
      <p:pic>
        <p:nvPicPr>
          <p:cNvPr id="12" name="Содержимое 11" descr="103886475_Maiolica_17[1]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199" y="2428868"/>
            <a:ext cx="4210081" cy="3357586"/>
          </a:xfrm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14[1]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2911" y="714356"/>
            <a:ext cx="8202640" cy="5715040"/>
          </a:xfrm>
        </p:spPr>
      </p:pic>
    </p:spTree>
  </p:cSld>
  <p:clrMapOvr>
    <a:masterClrMapping/>
  </p:clrMapOvr>
  <p:transition>
    <p:wedg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620713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30" y="2357430"/>
            <a:ext cx="53879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Сувениры из глины</a:t>
            </a:r>
            <a:endParaRPr lang="ru-RU" dirty="0"/>
          </a:p>
        </p:txBody>
      </p:sp>
      <p:pic>
        <p:nvPicPr>
          <p:cNvPr id="10" name="Содержимое 9" descr="278x278[1]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2071679"/>
            <a:ext cx="3571899" cy="3661574"/>
          </a:xfrm>
        </p:spPr>
      </p:pic>
      <p:pic>
        <p:nvPicPr>
          <p:cNvPr id="9" name="Содержимое 8" descr="81593441_9331511503676m750x740[1]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2000241"/>
            <a:ext cx="4038600" cy="3330670"/>
          </a:xfrm>
        </p:spPr>
      </p:pic>
    </p:spTree>
  </p:cSld>
  <p:clrMapOvr>
    <a:masterClrMapping/>
  </p:clrMapOvr>
  <p:transition>
    <p:wheel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453</TotalTime>
  <Words>192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Современное выставочное искусство Урок ИЗО  5 класс</vt:lpstr>
      <vt:lpstr>Слайд 2</vt:lpstr>
      <vt:lpstr> Керамика – это изделия из цветной обожженной глины. </vt:lpstr>
      <vt:lpstr>              Фарфор</vt:lpstr>
      <vt:lpstr>                    Фаянс</vt:lpstr>
      <vt:lpstr>                 Майолика</vt:lpstr>
      <vt:lpstr>Слайд 7</vt:lpstr>
      <vt:lpstr>Слайд 8</vt:lpstr>
      <vt:lpstr>          Сувениры из глины</vt:lpstr>
      <vt:lpstr>Художественное стекло</vt:lpstr>
      <vt:lpstr>Художественное стекло</vt:lpstr>
      <vt:lpstr>            Стекло</vt:lpstr>
      <vt:lpstr>Гобелен – это художественно исполненный  тканый ковер для украшения стены.</vt:lpstr>
      <vt:lpstr>Батик- техника росписи тканей, многоцветная ткань, рисунок на которую наносится ручным способом.</vt:lpstr>
      <vt:lpstr>Слайд 15</vt:lpstr>
      <vt:lpstr>            Узелковый батик</vt:lpstr>
      <vt:lpstr>Слайд 17</vt:lpstr>
      <vt:lpstr>Литература 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выставочное искусство</dc:title>
  <dc:creator>Светлана</dc:creator>
  <cp:lastModifiedBy>inf</cp:lastModifiedBy>
  <cp:revision>48</cp:revision>
  <dcterms:created xsi:type="dcterms:W3CDTF">2011-02-07T18:34:33Z</dcterms:created>
  <dcterms:modified xsi:type="dcterms:W3CDTF">2014-03-05T17:01:20Z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1081888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